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23"/>
  </p:notesMasterIdLst>
  <p:sldIdLst>
    <p:sldId id="256" r:id="rId3"/>
    <p:sldId id="257" r:id="rId4"/>
    <p:sldId id="262" r:id="rId5"/>
    <p:sldId id="260" r:id="rId6"/>
    <p:sldId id="265" r:id="rId7"/>
    <p:sldId id="267" r:id="rId8"/>
    <p:sldId id="269" r:id="rId9"/>
    <p:sldId id="268" r:id="rId10"/>
    <p:sldId id="270" r:id="rId11"/>
    <p:sldId id="271" r:id="rId12"/>
    <p:sldId id="272" r:id="rId13"/>
    <p:sldId id="273" r:id="rId14"/>
    <p:sldId id="274" r:id="rId15"/>
    <p:sldId id="276" r:id="rId16"/>
    <p:sldId id="282" r:id="rId17"/>
    <p:sldId id="283" r:id="rId18"/>
    <p:sldId id="279" r:id="rId19"/>
    <p:sldId id="280" r:id="rId20"/>
    <p:sldId id="281" r:id="rId21"/>
    <p:sldId id="26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F92E86-9753-4889-91B3-CF2EA75DF0C7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76A4F1-4584-4041-BB70-F3A1353B0BBB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800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этап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6E3D57-3959-4744-822E-75B65BDB3FDA}" type="parTrans" cxnId="{19A36216-DF71-4A4C-B48E-5557412AEF40}">
      <dgm:prSet/>
      <dgm:spPr/>
      <dgm:t>
        <a:bodyPr/>
        <a:lstStyle/>
        <a:p>
          <a:endParaRPr lang="ru-RU"/>
        </a:p>
      </dgm:t>
    </dgm:pt>
    <dgm:pt modelId="{D587221D-4D75-40DC-B569-E83B9502966B}" type="sibTrans" cxnId="{19A36216-DF71-4A4C-B48E-5557412AEF40}">
      <dgm:prSet/>
      <dgm:spPr/>
      <dgm:t>
        <a:bodyPr/>
        <a:lstStyle/>
        <a:p>
          <a:endParaRPr lang="ru-RU"/>
        </a:p>
      </dgm:t>
    </dgm:pt>
    <dgm:pt modelId="{B899AF05-E232-4DD1-8D7B-131BD6D86A8B}">
      <dgm:prSet phldrT="[Текст]"/>
      <dgm:spPr>
        <a:solidFill>
          <a:srgbClr val="CCECFF">
            <a:alpha val="89804"/>
          </a:srgb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Формулировка темы урока.</a:t>
          </a:r>
          <a:endParaRPr lang="ru-RU" dirty="0"/>
        </a:p>
      </dgm:t>
    </dgm:pt>
    <dgm:pt modelId="{9C763C0B-D12E-4177-8512-56994A248D11}" type="parTrans" cxnId="{C4A9A4BB-E4C7-44FC-B1F1-8829D30110FD}">
      <dgm:prSet/>
      <dgm:spPr/>
      <dgm:t>
        <a:bodyPr/>
        <a:lstStyle/>
        <a:p>
          <a:endParaRPr lang="ru-RU"/>
        </a:p>
      </dgm:t>
    </dgm:pt>
    <dgm:pt modelId="{06598002-EA7D-4CDA-B79A-EE5E30EBC598}" type="sibTrans" cxnId="{C4A9A4BB-E4C7-44FC-B1F1-8829D30110FD}">
      <dgm:prSet/>
      <dgm:spPr/>
      <dgm:t>
        <a:bodyPr/>
        <a:lstStyle/>
        <a:p>
          <a:endParaRPr lang="ru-RU"/>
        </a:p>
      </dgm:t>
    </dgm:pt>
    <dgm:pt modelId="{9D1EE0C8-FDC9-441C-B52D-C25B92F0AF3B}">
      <dgm:prSet phldrT="[Текст]"/>
      <dgm:spPr/>
      <dgm:t>
        <a:bodyPr/>
        <a:lstStyle/>
        <a:p>
          <a:r>
            <a:rPr lang="ru-RU" dirty="0" smtClean="0"/>
            <a:t>2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этап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B6BFF5-40DC-4330-AD9F-9A66EBFC7CD8}" type="parTrans" cxnId="{22E7D7A8-8D48-4870-8768-82F452F200B6}">
      <dgm:prSet/>
      <dgm:spPr/>
      <dgm:t>
        <a:bodyPr/>
        <a:lstStyle/>
        <a:p>
          <a:endParaRPr lang="ru-RU"/>
        </a:p>
      </dgm:t>
    </dgm:pt>
    <dgm:pt modelId="{201CB265-771A-4FF3-A256-E316AD50B5C3}" type="sibTrans" cxnId="{22E7D7A8-8D48-4870-8768-82F452F200B6}">
      <dgm:prSet/>
      <dgm:spPr/>
      <dgm:t>
        <a:bodyPr/>
        <a:lstStyle/>
        <a:p>
          <a:endParaRPr lang="ru-RU"/>
        </a:p>
      </dgm:t>
    </dgm:pt>
    <dgm:pt modelId="{199735EC-C8C7-4F4F-A2CA-837215613897}">
      <dgm:prSet phldrT="[Текст]"/>
      <dgm:spPr>
        <a:solidFill>
          <a:srgbClr val="CCECFF">
            <a:alpha val="90000"/>
          </a:srgbClr>
        </a:solidFill>
      </dgm:spPr>
      <dgm:t>
        <a:bodyPr/>
        <a:lstStyle/>
        <a:p>
          <a:r>
            <a:rPr lang="ru-RU" dirty="0" smtClean="0"/>
            <a:t>Знакомство с новым материалом.</a:t>
          </a:r>
          <a:endParaRPr lang="ru-RU" dirty="0"/>
        </a:p>
      </dgm:t>
    </dgm:pt>
    <dgm:pt modelId="{EBBF25E8-FB9F-40AF-9A5E-306A5F230302}" type="parTrans" cxnId="{6D364930-628D-417E-BEEF-BAAEE611441D}">
      <dgm:prSet/>
      <dgm:spPr/>
      <dgm:t>
        <a:bodyPr/>
        <a:lstStyle/>
        <a:p>
          <a:endParaRPr lang="ru-RU"/>
        </a:p>
      </dgm:t>
    </dgm:pt>
    <dgm:pt modelId="{851F4A8C-36BF-48EA-9FD0-5D56EF3687D6}" type="sibTrans" cxnId="{6D364930-628D-417E-BEEF-BAAEE611441D}">
      <dgm:prSet/>
      <dgm:spPr/>
      <dgm:t>
        <a:bodyPr/>
        <a:lstStyle/>
        <a:p>
          <a:endParaRPr lang="ru-RU"/>
        </a:p>
      </dgm:t>
    </dgm:pt>
    <dgm:pt modelId="{7B33256F-9935-4920-BC7F-004645BBDD1E}">
      <dgm:prSet phldrT="[Текст]"/>
      <dgm:spPr/>
      <dgm:t>
        <a:bodyPr/>
        <a:lstStyle/>
        <a:p>
          <a:r>
            <a:rPr lang="ru-RU" dirty="0" smtClean="0"/>
            <a:t>3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этап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8978A2-2FBA-4E15-B17C-E57C8E0F8ED6}" type="parTrans" cxnId="{58DD2692-E9FE-423E-8341-E8C6D73A89A3}">
      <dgm:prSet/>
      <dgm:spPr/>
      <dgm:t>
        <a:bodyPr/>
        <a:lstStyle/>
        <a:p>
          <a:endParaRPr lang="ru-RU"/>
        </a:p>
      </dgm:t>
    </dgm:pt>
    <dgm:pt modelId="{180C9EC3-D4CB-44EA-8755-1CE565E49B3A}" type="sibTrans" cxnId="{58DD2692-E9FE-423E-8341-E8C6D73A89A3}">
      <dgm:prSet/>
      <dgm:spPr/>
      <dgm:t>
        <a:bodyPr/>
        <a:lstStyle/>
        <a:p>
          <a:endParaRPr lang="ru-RU"/>
        </a:p>
      </dgm:t>
    </dgm:pt>
    <dgm:pt modelId="{B00432F8-87CF-4F1F-AC73-5727A849A89C}">
      <dgm:prSet phldrT="[Текст]"/>
      <dgm:spPr>
        <a:solidFill>
          <a:srgbClr val="CCECFF">
            <a:alpha val="90000"/>
          </a:srgbClr>
        </a:solidFill>
        <a:ln w="3175"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Освоение нового материала посредством собственных умозаключений.</a:t>
          </a:r>
          <a:endParaRPr lang="ru-RU" dirty="0"/>
        </a:p>
      </dgm:t>
    </dgm:pt>
    <dgm:pt modelId="{E52A5B2F-7099-4901-B34C-35AE6B5DD1DA}" type="parTrans" cxnId="{26CBC55C-F014-4DF5-93A8-4B28ECE1F169}">
      <dgm:prSet/>
      <dgm:spPr/>
      <dgm:t>
        <a:bodyPr/>
        <a:lstStyle/>
        <a:p>
          <a:endParaRPr lang="ru-RU"/>
        </a:p>
      </dgm:t>
    </dgm:pt>
    <dgm:pt modelId="{70A18943-44A7-45B4-B945-5EC977B5C750}" type="sibTrans" cxnId="{26CBC55C-F014-4DF5-93A8-4B28ECE1F169}">
      <dgm:prSet/>
      <dgm:spPr/>
      <dgm:t>
        <a:bodyPr/>
        <a:lstStyle/>
        <a:p>
          <a:endParaRPr lang="ru-RU"/>
        </a:p>
      </dgm:t>
    </dgm:pt>
    <dgm:pt modelId="{B26DA6B7-DC31-4B65-A808-727A742DDD0B}">
      <dgm:prSet phldrT="[Текст]"/>
      <dgm:spPr>
        <a:solidFill>
          <a:srgbClr val="CCECFF">
            <a:alpha val="89804"/>
          </a:srgb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Постановка целей и задач.</a:t>
          </a:r>
          <a:endParaRPr lang="ru-RU" dirty="0"/>
        </a:p>
      </dgm:t>
    </dgm:pt>
    <dgm:pt modelId="{FC307FD4-D215-465C-B162-E803114361F2}" type="sibTrans" cxnId="{4B88C326-B5AE-455B-B4EE-13CBDF21B295}">
      <dgm:prSet/>
      <dgm:spPr/>
      <dgm:t>
        <a:bodyPr/>
        <a:lstStyle/>
        <a:p>
          <a:endParaRPr lang="ru-RU"/>
        </a:p>
      </dgm:t>
    </dgm:pt>
    <dgm:pt modelId="{90682B89-B420-43C5-A825-083E1B4DE9CB}" type="parTrans" cxnId="{4B88C326-B5AE-455B-B4EE-13CBDF21B295}">
      <dgm:prSet/>
      <dgm:spPr/>
      <dgm:t>
        <a:bodyPr/>
        <a:lstStyle/>
        <a:p>
          <a:endParaRPr lang="ru-RU"/>
        </a:p>
      </dgm:t>
    </dgm:pt>
    <dgm:pt modelId="{3765FA1A-EB13-4C0B-80B2-F9270EECC8FE}" type="pres">
      <dgm:prSet presAssocID="{49F92E86-9753-4889-91B3-CF2EA75DF0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A44217-CDD4-423F-AF2F-3CD211EB3082}" type="pres">
      <dgm:prSet presAssocID="{F676A4F1-4584-4041-BB70-F3A1353B0BBB}" presName="composite" presStyleCnt="0"/>
      <dgm:spPr/>
    </dgm:pt>
    <dgm:pt modelId="{6D925BAD-EEBD-4ABB-B29C-E621DD3414C7}" type="pres">
      <dgm:prSet presAssocID="{F676A4F1-4584-4041-BB70-F3A1353B0BBB}" presName="parentText" presStyleLbl="alignNode1" presStyleIdx="0" presStyleCnt="3" custLinFactNeighborX="-5544" custLinFactNeighborY="-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EDE7F-1F36-4EDE-91E4-04E8194D3DB5}" type="pres">
      <dgm:prSet presAssocID="{F676A4F1-4584-4041-BB70-F3A1353B0BB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D124D-6D7E-4B6C-9EFD-80CAC988AEC2}" type="pres">
      <dgm:prSet presAssocID="{D587221D-4D75-40DC-B569-E83B9502966B}" presName="sp" presStyleCnt="0"/>
      <dgm:spPr/>
    </dgm:pt>
    <dgm:pt modelId="{6854EA3C-79CB-456C-876A-1CE689E10A93}" type="pres">
      <dgm:prSet presAssocID="{9D1EE0C8-FDC9-441C-B52D-C25B92F0AF3B}" presName="composite" presStyleCnt="0"/>
      <dgm:spPr/>
    </dgm:pt>
    <dgm:pt modelId="{7CFD0680-A7C3-4062-82FC-798086ECF205}" type="pres">
      <dgm:prSet presAssocID="{9D1EE0C8-FDC9-441C-B52D-C25B92F0AF3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438DA-5F53-48AC-AA16-C06C9E2157EA}" type="pres">
      <dgm:prSet presAssocID="{9D1EE0C8-FDC9-441C-B52D-C25B92F0AF3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E5E6C-59DA-490F-80C8-4EE54A4741DC}" type="pres">
      <dgm:prSet presAssocID="{201CB265-771A-4FF3-A256-E316AD50B5C3}" presName="sp" presStyleCnt="0"/>
      <dgm:spPr/>
    </dgm:pt>
    <dgm:pt modelId="{1418BB09-BAF8-4B2E-A48F-9BF7670C03C2}" type="pres">
      <dgm:prSet presAssocID="{7B33256F-9935-4920-BC7F-004645BBDD1E}" presName="composite" presStyleCnt="0"/>
      <dgm:spPr/>
    </dgm:pt>
    <dgm:pt modelId="{0055456F-DD30-4D12-9D95-82046499ED09}" type="pres">
      <dgm:prSet presAssocID="{7B33256F-9935-4920-BC7F-004645BBD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93D57-4863-4E11-BCF1-0BE1F4DEF948}" type="pres">
      <dgm:prSet presAssocID="{7B33256F-9935-4920-BC7F-004645BBD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DD2692-E9FE-423E-8341-E8C6D73A89A3}" srcId="{49F92E86-9753-4889-91B3-CF2EA75DF0C7}" destId="{7B33256F-9935-4920-BC7F-004645BBDD1E}" srcOrd="2" destOrd="0" parTransId="{538978A2-2FBA-4E15-B17C-E57C8E0F8ED6}" sibTransId="{180C9EC3-D4CB-44EA-8755-1CE565E49B3A}"/>
    <dgm:cxn modelId="{137087D9-C100-4AC6-A5DD-C0794C0E1A4D}" type="presOf" srcId="{49F92E86-9753-4889-91B3-CF2EA75DF0C7}" destId="{3765FA1A-EB13-4C0B-80B2-F9270EECC8FE}" srcOrd="0" destOrd="0" presId="urn:microsoft.com/office/officeart/2005/8/layout/chevron2"/>
    <dgm:cxn modelId="{4B88C326-B5AE-455B-B4EE-13CBDF21B295}" srcId="{F676A4F1-4584-4041-BB70-F3A1353B0BBB}" destId="{B26DA6B7-DC31-4B65-A808-727A742DDD0B}" srcOrd="1" destOrd="0" parTransId="{90682B89-B420-43C5-A825-083E1B4DE9CB}" sibTransId="{FC307FD4-D215-465C-B162-E803114361F2}"/>
    <dgm:cxn modelId="{2C92AD45-E73A-4B1F-925E-0725E9EF0185}" type="presOf" srcId="{199735EC-C8C7-4F4F-A2CA-837215613897}" destId="{389438DA-5F53-48AC-AA16-C06C9E2157EA}" srcOrd="0" destOrd="0" presId="urn:microsoft.com/office/officeart/2005/8/layout/chevron2"/>
    <dgm:cxn modelId="{458068F8-0FEE-4FF7-8AD1-2FC23106E076}" type="presOf" srcId="{F676A4F1-4584-4041-BB70-F3A1353B0BBB}" destId="{6D925BAD-EEBD-4ABB-B29C-E621DD3414C7}" srcOrd="0" destOrd="0" presId="urn:microsoft.com/office/officeart/2005/8/layout/chevron2"/>
    <dgm:cxn modelId="{CD38ED73-D4C8-4529-83AA-7416B130D85C}" type="presOf" srcId="{7B33256F-9935-4920-BC7F-004645BBDD1E}" destId="{0055456F-DD30-4D12-9D95-82046499ED09}" srcOrd="0" destOrd="0" presId="urn:microsoft.com/office/officeart/2005/8/layout/chevron2"/>
    <dgm:cxn modelId="{0842E1E5-B14D-4117-9179-05CBDCDE816E}" type="presOf" srcId="{9D1EE0C8-FDC9-441C-B52D-C25B92F0AF3B}" destId="{7CFD0680-A7C3-4062-82FC-798086ECF205}" srcOrd="0" destOrd="0" presId="urn:microsoft.com/office/officeart/2005/8/layout/chevron2"/>
    <dgm:cxn modelId="{22E7D7A8-8D48-4870-8768-82F452F200B6}" srcId="{49F92E86-9753-4889-91B3-CF2EA75DF0C7}" destId="{9D1EE0C8-FDC9-441C-B52D-C25B92F0AF3B}" srcOrd="1" destOrd="0" parTransId="{CFB6BFF5-40DC-4330-AD9F-9A66EBFC7CD8}" sibTransId="{201CB265-771A-4FF3-A256-E316AD50B5C3}"/>
    <dgm:cxn modelId="{59A7CBEE-6C4E-4CED-8088-41E48E5E02C2}" type="presOf" srcId="{B26DA6B7-DC31-4B65-A808-727A742DDD0B}" destId="{19FEDE7F-1F36-4EDE-91E4-04E8194D3DB5}" srcOrd="0" destOrd="1" presId="urn:microsoft.com/office/officeart/2005/8/layout/chevron2"/>
    <dgm:cxn modelId="{6D364930-628D-417E-BEEF-BAAEE611441D}" srcId="{9D1EE0C8-FDC9-441C-B52D-C25B92F0AF3B}" destId="{199735EC-C8C7-4F4F-A2CA-837215613897}" srcOrd="0" destOrd="0" parTransId="{EBBF25E8-FB9F-40AF-9A5E-306A5F230302}" sibTransId="{851F4A8C-36BF-48EA-9FD0-5D56EF3687D6}"/>
    <dgm:cxn modelId="{8CDE89C6-EEF5-4C96-AB5A-75A0ECF03D7C}" type="presOf" srcId="{B899AF05-E232-4DD1-8D7B-131BD6D86A8B}" destId="{19FEDE7F-1F36-4EDE-91E4-04E8194D3DB5}" srcOrd="0" destOrd="0" presId="urn:microsoft.com/office/officeart/2005/8/layout/chevron2"/>
    <dgm:cxn modelId="{09B50E0B-A54E-4508-877D-CE7756157A6E}" type="presOf" srcId="{B00432F8-87CF-4F1F-AC73-5727A849A89C}" destId="{3FE93D57-4863-4E11-BCF1-0BE1F4DEF948}" srcOrd="0" destOrd="0" presId="urn:microsoft.com/office/officeart/2005/8/layout/chevron2"/>
    <dgm:cxn modelId="{26CBC55C-F014-4DF5-93A8-4B28ECE1F169}" srcId="{7B33256F-9935-4920-BC7F-004645BBDD1E}" destId="{B00432F8-87CF-4F1F-AC73-5727A849A89C}" srcOrd="0" destOrd="0" parTransId="{E52A5B2F-7099-4901-B34C-35AE6B5DD1DA}" sibTransId="{70A18943-44A7-45B4-B945-5EC977B5C750}"/>
    <dgm:cxn modelId="{C4A9A4BB-E4C7-44FC-B1F1-8829D30110FD}" srcId="{F676A4F1-4584-4041-BB70-F3A1353B0BBB}" destId="{B899AF05-E232-4DD1-8D7B-131BD6D86A8B}" srcOrd="0" destOrd="0" parTransId="{9C763C0B-D12E-4177-8512-56994A248D11}" sibTransId="{06598002-EA7D-4CDA-B79A-EE5E30EBC598}"/>
    <dgm:cxn modelId="{19A36216-DF71-4A4C-B48E-5557412AEF40}" srcId="{49F92E86-9753-4889-91B3-CF2EA75DF0C7}" destId="{F676A4F1-4584-4041-BB70-F3A1353B0BBB}" srcOrd="0" destOrd="0" parTransId="{4F6E3D57-3959-4744-822E-75B65BDB3FDA}" sibTransId="{D587221D-4D75-40DC-B569-E83B9502966B}"/>
    <dgm:cxn modelId="{4470CE6E-39C8-40F4-A26B-5A3D5678F079}" type="presParOf" srcId="{3765FA1A-EB13-4C0B-80B2-F9270EECC8FE}" destId="{9DA44217-CDD4-423F-AF2F-3CD211EB3082}" srcOrd="0" destOrd="0" presId="urn:microsoft.com/office/officeart/2005/8/layout/chevron2"/>
    <dgm:cxn modelId="{9BEF4D3A-3232-47A0-9D8C-A25EC55C8E88}" type="presParOf" srcId="{9DA44217-CDD4-423F-AF2F-3CD211EB3082}" destId="{6D925BAD-EEBD-4ABB-B29C-E621DD3414C7}" srcOrd="0" destOrd="0" presId="urn:microsoft.com/office/officeart/2005/8/layout/chevron2"/>
    <dgm:cxn modelId="{1535D61E-A86A-4273-88C3-91D80034FF29}" type="presParOf" srcId="{9DA44217-CDD4-423F-AF2F-3CD211EB3082}" destId="{19FEDE7F-1F36-4EDE-91E4-04E8194D3DB5}" srcOrd="1" destOrd="0" presId="urn:microsoft.com/office/officeart/2005/8/layout/chevron2"/>
    <dgm:cxn modelId="{2D619260-1263-4C1E-AC5A-5F3B09ABEE25}" type="presParOf" srcId="{3765FA1A-EB13-4C0B-80B2-F9270EECC8FE}" destId="{31FD124D-6D7E-4B6C-9EFD-80CAC988AEC2}" srcOrd="1" destOrd="0" presId="urn:microsoft.com/office/officeart/2005/8/layout/chevron2"/>
    <dgm:cxn modelId="{C5D37F66-E776-4075-8A04-63A327ADB0EC}" type="presParOf" srcId="{3765FA1A-EB13-4C0B-80B2-F9270EECC8FE}" destId="{6854EA3C-79CB-456C-876A-1CE689E10A93}" srcOrd="2" destOrd="0" presId="urn:microsoft.com/office/officeart/2005/8/layout/chevron2"/>
    <dgm:cxn modelId="{723D3E84-9EED-47DE-82B8-ABCCB4457BC1}" type="presParOf" srcId="{6854EA3C-79CB-456C-876A-1CE689E10A93}" destId="{7CFD0680-A7C3-4062-82FC-798086ECF205}" srcOrd="0" destOrd="0" presId="urn:microsoft.com/office/officeart/2005/8/layout/chevron2"/>
    <dgm:cxn modelId="{EE490EA1-3564-4E3D-A4D2-25CE578A3DD7}" type="presParOf" srcId="{6854EA3C-79CB-456C-876A-1CE689E10A93}" destId="{389438DA-5F53-48AC-AA16-C06C9E2157EA}" srcOrd="1" destOrd="0" presId="urn:microsoft.com/office/officeart/2005/8/layout/chevron2"/>
    <dgm:cxn modelId="{32620046-061D-48E6-9F57-3F81EE407D97}" type="presParOf" srcId="{3765FA1A-EB13-4C0B-80B2-F9270EECC8FE}" destId="{DE1E5E6C-59DA-490F-80C8-4EE54A4741DC}" srcOrd="3" destOrd="0" presId="urn:microsoft.com/office/officeart/2005/8/layout/chevron2"/>
    <dgm:cxn modelId="{7F93F47E-FCB7-4D1A-AF48-19B77D381DE7}" type="presParOf" srcId="{3765FA1A-EB13-4C0B-80B2-F9270EECC8FE}" destId="{1418BB09-BAF8-4B2E-A48F-9BF7670C03C2}" srcOrd="4" destOrd="0" presId="urn:microsoft.com/office/officeart/2005/8/layout/chevron2"/>
    <dgm:cxn modelId="{2569D915-9A04-4C75-A329-66015A761897}" type="presParOf" srcId="{1418BB09-BAF8-4B2E-A48F-9BF7670C03C2}" destId="{0055456F-DD30-4D12-9D95-82046499ED09}" srcOrd="0" destOrd="0" presId="urn:microsoft.com/office/officeart/2005/8/layout/chevron2"/>
    <dgm:cxn modelId="{F67FAD3A-2DB6-4A2A-AE57-1A70B2D8CBC4}" type="presParOf" srcId="{1418BB09-BAF8-4B2E-A48F-9BF7670C03C2}" destId="{3FE93D57-4863-4E11-BCF1-0BE1F4DEF9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925BAD-EEBD-4ABB-B29C-E621DD3414C7}">
      <dsp:nvSpPr>
        <dsp:cNvPr id="0" name=""/>
        <dsp:cNvSpPr/>
      </dsp:nvSpPr>
      <dsp:spPr>
        <a:xfrm rot="5400000">
          <a:off x="-278341" y="278342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8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этап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278341" y="278342"/>
        <a:ext cx="1855612" cy="1298928"/>
      </dsp:txXfrm>
    </dsp:sp>
    <dsp:sp modelId="{19FEDE7F-1F36-4EDE-91E4-04E8194D3DB5}">
      <dsp:nvSpPr>
        <dsp:cNvPr id="0" name=""/>
        <dsp:cNvSpPr/>
      </dsp:nvSpPr>
      <dsp:spPr>
        <a:xfrm rot="5400000">
          <a:off x="4078838" y="-2779314"/>
          <a:ext cx="1206148" cy="6765967"/>
        </a:xfrm>
        <a:prstGeom prst="round2SameRect">
          <a:avLst/>
        </a:prstGeom>
        <a:solidFill>
          <a:srgbClr val="CCECFF">
            <a:alpha val="89804"/>
          </a:srgb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Формулировка темы урока.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Постановка целей и задач.</a:t>
          </a:r>
          <a:endParaRPr lang="ru-RU" sz="2300" kern="1200" dirty="0"/>
        </a:p>
      </dsp:txBody>
      <dsp:txXfrm rot="5400000">
        <a:off x="4078838" y="-2779314"/>
        <a:ext cx="1206148" cy="6765967"/>
      </dsp:txXfrm>
    </dsp:sp>
    <dsp:sp modelId="{7CFD0680-A7C3-4062-82FC-798086ECF205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 </a:t>
          </a: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этап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278341" y="1942823"/>
        <a:ext cx="1855612" cy="1298928"/>
      </dsp:txXfrm>
    </dsp:sp>
    <dsp:sp modelId="{389438DA-5F53-48AC-AA16-C06C9E2157EA}">
      <dsp:nvSpPr>
        <dsp:cNvPr id="0" name=""/>
        <dsp:cNvSpPr/>
      </dsp:nvSpPr>
      <dsp:spPr>
        <a:xfrm rot="5400000">
          <a:off x="4078838" y="-1115427"/>
          <a:ext cx="1206148" cy="6765967"/>
        </a:xfrm>
        <a:prstGeom prst="round2SameRect">
          <a:avLst/>
        </a:prstGeom>
        <a:solidFill>
          <a:srgbClr val="CCECFF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Знакомство с новым материалом.</a:t>
          </a:r>
          <a:endParaRPr lang="ru-RU" sz="2300" kern="1200" dirty="0"/>
        </a:p>
      </dsp:txBody>
      <dsp:txXfrm rot="5400000">
        <a:off x="4078838" y="-1115427"/>
        <a:ext cx="1206148" cy="6765967"/>
      </dsp:txXfrm>
    </dsp:sp>
    <dsp:sp modelId="{0055456F-DD30-4D12-9D95-82046499ED09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 </a:t>
          </a: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этап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278341" y="3606710"/>
        <a:ext cx="1855612" cy="1298928"/>
      </dsp:txXfrm>
    </dsp:sp>
    <dsp:sp modelId="{3FE93D57-4863-4E11-BCF1-0BE1F4DEF948}">
      <dsp:nvSpPr>
        <dsp:cNvPr id="0" name=""/>
        <dsp:cNvSpPr/>
      </dsp:nvSpPr>
      <dsp:spPr>
        <a:xfrm rot="5400000">
          <a:off x="4078838" y="548459"/>
          <a:ext cx="1206148" cy="6765967"/>
        </a:xfrm>
        <a:prstGeom prst="round2SameRect">
          <a:avLst/>
        </a:prstGeom>
        <a:solidFill>
          <a:srgbClr val="CCECFF">
            <a:alpha val="90000"/>
          </a:srgbClr>
        </a:solidFill>
        <a:ln w="317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Освоение нового материала посредством собственных умозаключений.</a:t>
          </a:r>
          <a:endParaRPr lang="ru-RU" sz="2300" kern="1200" dirty="0"/>
        </a:p>
      </dsp:txBody>
      <dsp:txXfrm rot="5400000">
        <a:off x="4078838" y="548459"/>
        <a:ext cx="1206148" cy="6765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17687-73E5-4251-B134-5E8DC43C8EDD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C6AA2-F316-47CA-A63D-4D854ADDD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973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5346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03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830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836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66074-CEC2-4EBF-B1F3-E97A96BEB2E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20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8366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836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3676-2CB1-46F9-99C4-E3011AE2D36D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915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07AE-F273-4319-B501-05B681FEFC90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13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E4F8-2274-4E9A-96B4-22C4A9537401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480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7AC1-C368-4D9E-86AD-D0D1485C3EA1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28335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9872-AFD7-434A-A0CD-768BFC941CF3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29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DEE6-FDE6-40C5-9C13-63D207BB8541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03287-135D-4847-8E35-769DF830EAF6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334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DCA8-3F7F-4BDF-AEEF-9969815769C0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035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353D3-B021-4029-B783-3D1ADB4BDA17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056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868B-7433-4693-8CAE-96FF244D6734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97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A02-E680-4DCB-8FF4-46DB0121A5B7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90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02A1-3A2C-4F6C-9C97-040817BF748C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721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4D02A1-3A2C-4F6C-9C97-040817BF748C}" type="datetime1">
              <a:rPr lang="ru-RU" smtClean="0"/>
              <a:pPr/>
              <a:t>02.11.2016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shkola/inostrannye-yazyki/angliiskiy-ah" TargetMode="External"/><Relationship Id="rId2" Type="http://schemas.openxmlformats.org/officeDocument/2006/relationships/hyperlink" Target="http://free-office.net/shablony-powerpoint/210-strogij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tul.ru/central/index.php?id=94&amp;mod=cat&amp;catg=4&amp;prod=30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4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64405" y="561860"/>
            <a:ext cx="7744858" cy="2280492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0674" y="978831"/>
            <a:ext cx="6334699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48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abic Typesetting" pitchFamily="66" charset="-78"/>
              </a:rPr>
              <a:t>Проблемный диалог в английском языке</a:t>
            </a:r>
            <a:endParaRPr lang="ru-RU" sz="4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5618601"/>
            <a:ext cx="9144001" cy="837283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Куприна С.В. МОУ «СОШ №1р.п. Дергачи» Саратовской области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1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2153" y="2330600"/>
            <a:ext cx="19240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20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Образование форм множественного числа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 слов-исключений</a:t>
            </a:r>
            <a:endParaRPr lang="ru-RU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636168606"/>
              </p:ext>
            </p:extLst>
          </p:nvPr>
        </p:nvGraphicFramePr>
        <p:xfrm>
          <a:off x="254832" y="2338466"/>
          <a:ext cx="8640960" cy="262004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032448"/>
                <a:gridCol w="4608512"/>
              </a:tblGrid>
              <a:tr h="455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Child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Childr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en</a:t>
                      </a:r>
                      <a:endParaRPr lang="ru-RU" sz="2400" b="1" u="sng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Fish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sh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Man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M</a:t>
                      </a:r>
                      <a:r>
                        <a:rPr lang="en-US" sz="2400" u="sng" dirty="0" smtClean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n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Sheep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Sh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ee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p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Woman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Wom</a:t>
                      </a:r>
                      <a:r>
                        <a:rPr lang="en-US" sz="2400" u="sng" dirty="0" smtClean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n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Deer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ee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r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Foot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r>
                        <a:rPr lang="en-US" sz="2400" u="sng" dirty="0" smtClean="0">
                          <a:solidFill>
                            <a:srgbClr val="C00000"/>
                          </a:solidFill>
                          <a:effectLst/>
                        </a:rPr>
                        <a:t>ee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t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Mouse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M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ce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Tooth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T</a:t>
                      </a:r>
                      <a:r>
                        <a:rPr lang="en-US" sz="2400" u="sng" dirty="0" smtClean="0">
                          <a:solidFill>
                            <a:srgbClr val="C00000"/>
                          </a:solidFill>
                          <a:effectLst/>
                        </a:rPr>
                        <a:t>ee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Ox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Ox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en</a:t>
                      </a:r>
                      <a:endParaRPr lang="ru-RU" sz="2400" b="1" u="sng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Goose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ru-RU" sz="240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G</a:t>
                      </a:r>
                      <a:r>
                        <a:rPr lang="en-US" sz="2400" u="sng" dirty="0" smtClean="0">
                          <a:solidFill>
                            <a:srgbClr val="C00000"/>
                          </a:solidFill>
                          <a:effectLst/>
                        </a:rPr>
                        <a:t>ee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effectLst/>
                        </a:rPr>
                        <a:t>se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Louse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L</a:t>
                      </a: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</a:rPr>
                        <a:t>ce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05412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>
                <a:solidFill>
                  <a:srgbClr val="FF0000"/>
                </a:solidFill>
                <a:hlinkClick r:id="rId2" action="ppaction://hlinksldjump"/>
              </a:rPr>
              <a:t>Прием </a:t>
            </a:r>
            <a:r>
              <a:rPr lang="ru-RU" sz="2800" dirty="0" smtClean="0">
                <a:solidFill>
                  <a:srgbClr val="FF0000"/>
                </a:solidFill>
                <a:hlinkClick r:id="rId2" action="ppaction://hlinksldjump"/>
              </a:rPr>
              <a:t>4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400" dirty="0" smtClean="0"/>
              <a:t>Проблемная </a:t>
            </a:r>
            <a:r>
              <a:rPr lang="ru-RU" sz="2400" dirty="0"/>
              <a:t>ситуация с противоречием между необходимостью и невозможностью выполнить задание учителя создается практическим заданием, не сходным с предыдущим. 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Побуждение </a:t>
            </a:r>
            <a:r>
              <a:rPr lang="ru-RU" sz="2400" dirty="0"/>
              <a:t>к осознанию проблемы осуществляется репликами: «Вы смогли выполнить задание? В чем затруднение? Чем это задание не похоже на предыдущее?»</a:t>
            </a:r>
          </a:p>
        </p:txBody>
      </p:sp>
    </p:spTree>
    <p:extLst>
      <p:ext uri="{BB962C8B-B14F-4D97-AF65-F5344CB8AC3E}">
        <p14:creationId xmlns:p14="http://schemas.microsoft.com/office/powerpoint/2010/main" xmlns="" val="18690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9740375"/>
              </p:ext>
            </p:extLst>
          </p:nvPr>
        </p:nvGraphicFramePr>
        <p:xfrm>
          <a:off x="251520" y="188640"/>
          <a:ext cx="8712969" cy="6317092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638336"/>
                <a:gridCol w="2159625"/>
                <a:gridCol w="2736766"/>
                <a:gridCol w="2178242"/>
              </a:tblGrid>
              <a:tr h="387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Анализ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Учитель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Ученики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96277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Постановка 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проблемы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задание на известный материал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Tell about your typical day. What do you usually do in the afternoon?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Выполняют знакомое задание легко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96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задание на новый материал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Tell about your plans for the weekends.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Испытывают затруднение.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(Проблемная ситуация.)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70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побуждение к осознанию проблемы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– Can you do it? Why?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– What’s the problem?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необходимо иначе употребить глаголы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(Осознание проблемы)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528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побуждение к проблеме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– What is our theme today?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Рассказ о планах на выходные (Употребление глагола в будущем времени)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8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тема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Фиксирует тему на доске.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9641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99607" y="411665"/>
            <a:ext cx="6505731" cy="787548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Подводящий диалог</a:t>
            </a:r>
            <a:endParaRPr lang="ru-RU" sz="36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13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102941"/>
            <a:ext cx="9144000" cy="54864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57087" y="2474654"/>
            <a:ext cx="2742973" cy="27429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730" y="160745"/>
            <a:ext cx="1219200" cy="12192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3519" y="3828273"/>
            <a:ext cx="1428750" cy="1428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433" y="1969038"/>
            <a:ext cx="1519814" cy="151981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83829" y="1903752"/>
            <a:ext cx="5606321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Представляет собой систему посильных ученикам вопросов и заданий, которая активно задействует логическое мышление. </a:t>
            </a:r>
          </a:p>
          <a:p>
            <a:pPr algn="just"/>
            <a:endParaRPr lang="ru-RU" sz="2400" dirty="0" smtClean="0"/>
          </a:p>
          <a:p>
            <a:r>
              <a:rPr lang="ru-RU" sz="2400" dirty="0" smtClean="0"/>
              <a:t>На этапе постановки проблемы учитель пошагово подводит учеников к формулированию темы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847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Сообщение темы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с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мотивирующим приемом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700808"/>
            <a:ext cx="7408333" cy="392188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 smtClean="0">
                <a:latin typeface="Times New Roman"/>
                <a:ea typeface="Times New Roman"/>
                <a:cs typeface="Times New Roman"/>
              </a:rPr>
              <a:t>Суть 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метода заключается в том, что учитель предваряет сообщение готовой темы либо интригующим материалом (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прием «яркое пятно»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), либо характеристикой значимости темы для самих учащихся (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прием «актуальность»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). В некоторых случаях оба мотивирующих приема используются одновременно.</a:t>
            </a:r>
            <a:endParaRPr lang="ru-RU" sz="28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9866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ПРИЕМ «ЯРКОЕ ПЯТНО»</a:t>
            </a:r>
            <a:endParaRPr lang="ru-RU" dirty="0"/>
          </a:p>
        </p:txBody>
      </p:sp>
      <p:pic>
        <p:nvPicPr>
          <p:cNvPr id="4" name="Picture 4" descr="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077" t="3182" b="4540"/>
          <a:stretch>
            <a:fillRect/>
          </a:stretch>
        </p:blipFill>
        <p:spPr bwMode="auto">
          <a:xfrm>
            <a:off x="209862" y="764704"/>
            <a:ext cx="8709286" cy="5800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35231664"/>
              </p:ext>
            </p:extLst>
          </p:nvPr>
        </p:nvGraphicFramePr>
        <p:xfrm>
          <a:off x="0" y="0"/>
          <a:ext cx="9144000" cy="6625652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662545"/>
                <a:gridCol w="2493818"/>
                <a:gridCol w="3249521"/>
                <a:gridCol w="1738116"/>
              </a:tblGrid>
              <a:tr h="68311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Постановка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проблемы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Анализ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Ученик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</a:tr>
              <a:tr h="2097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«Яркое пятно» в форме шуточного стихотворения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</a:t>
                      </a:r>
                      <a:r>
                        <a:rPr lang="ru-RU" sz="2000" dirty="0" smtClean="0">
                          <a:effectLst/>
                        </a:rPr>
                        <a:t>Посмотрите </a:t>
                      </a:r>
                      <a:r>
                        <a:rPr lang="ru-RU" sz="2000" dirty="0">
                          <a:effectLst/>
                        </a:rPr>
                        <a:t>на </a:t>
                      </a:r>
                      <a:r>
                        <a:rPr lang="ru-RU" sz="2000" dirty="0" smtClean="0">
                          <a:effectLst/>
                        </a:rPr>
                        <a:t>картинку, послушайте стихотворение ______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</a:tr>
              <a:tr h="1339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Кто догадался о чем сегодня пойдет речь?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О </a:t>
                      </a:r>
                      <a:r>
                        <a:rPr lang="ru-RU" sz="2000" dirty="0" smtClean="0">
                          <a:effectLst/>
                        </a:rPr>
                        <a:t>временах</a:t>
                      </a:r>
                      <a:r>
                        <a:rPr lang="ru-RU" sz="2000" baseline="0" dirty="0" smtClean="0">
                          <a:effectLst/>
                        </a:rPr>
                        <a:t> года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</a:tr>
              <a:tr h="2505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Тема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Значит тема нашего урока?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(Фиксирует тему на доске)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Season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7" marR="46487" marT="46487" marB="46487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03230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0" y="209862"/>
            <a:ext cx="8619343" cy="4646950"/>
          </a:xfrm>
        </p:spPr>
        <p:txBody>
          <a:bodyPr>
            <a:normAutofit/>
          </a:bodyPr>
          <a:lstStyle/>
          <a:p>
            <a:r>
              <a:rPr lang="ru-RU" sz="2400" dirty="0"/>
              <a:t>На этапе введения нового материала или систематизации ранее изученных правил эффективным является использование заданий на анализ, обобщение, систематизацию и выявление закономерностей. </a:t>
            </a:r>
          </a:p>
          <a:p>
            <a:r>
              <a:rPr lang="ru-RU" sz="2400" dirty="0" smtClean="0"/>
              <a:t>Ученики </a:t>
            </a:r>
            <a:r>
              <a:rPr lang="ru-RU" sz="2400" dirty="0"/>
              <a:t>добывают новые знания или обобщают изученное самостоятельно, а не получают их в готовом виде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 smtClean="0"/>
              <a:t>Использование проблемного диалога способствует достижению как </a:t>
            </a:r>
            <a:r>
              <a:rPr lang="ru-RU" sz="2400" b="1" dirty="0" smtClean="0"/>
              <a:t>предметных</a:t>
            </a:r>
            <a:r>
              <a:rPr lang="ru-RU" sz="2400" dirty="0" smtClean="0"/>
              <a:t>, так и </a:t>
            </a:r>
            <a:r>
              <a:rPr lang="ru-RU" sz="2400" b="1" dirty="0" err="1" smtClean="0"/>
              <a:t>метапредметных</a:t>
            </a:r>
            <a:r>
              <a:rPr lang="ru-RU" sz="2400" dirty="0" smtClean="0"/>
              <a:t> результатов. </a:t>
            </a:r>
          </a:p>
          <a:p>
            <a:pPr algn="just"/>
            <a:endParaRPr lang="ru-RU" sz="2000" dirty="0"/>
          </a:p>
          <a:p>
            <a:endParaRPr lang="ru-RU" sz="1600" dirty="0"/>
          </a:p>
        </p:txBody>
      </p:sp>
      <p:pic>
        <p:nvPicPr>
          <p:cNvPr id="4" name="Рисунок 3" descr="SAM_5050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946753" y="4286475"/>
            <a:ext cx="3987384" cy="25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26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266364957"/>
              </p:ext>
            </p:extLst>
          </p:nvPr>
        </p:nvGraphicFramePr>
        <p:xfrm>
          <a:off x="467544" y="359693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192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651" y="397215"/>
            <a:ext cx="799288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FFFF00"/>
              </a:solidFill>
            </a:endParaRPr>
          </a:p>
          <a:p>
            <a:r>
              <a:rPr lang="ru-RU" sz="2800" dirty="0"/>
              <a:t>Таким образом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технология проблемного диалога действительно </a:t>
            </a:r>
            <a:r>
              <a:rPr lang="ru-RU" sz="2800" b="1" dirty="0"/>
              <a:t>обеспечивает достижение установленных результатов</a:t>
            </a:r>
            <a:r>
              <a:rPr lang="ru-RU" sz="2800" dirty="0"/>
              <a:t> и является </a:t>
            </a:r>
            <a:r>
              <a:rPr lang="ru-RU" sz="2800" b="1" dirty="0"/>
              <a:t>эффективным средством</a:t>
            </a:r>
            <a:r>
              <a:rPr lang="ru-RU" sz="2800" dirty="0"/>
              <a:t> реализации ФГОС.</a:t>
            </a:r>
          </a:p>
        </p:txBody>
      </p:sp>
      <p:pic>
        <p:nvPicPr>
          <p:cNvPr id="5" name="Рисунок 4" descr="SAM_5054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2091323" y="2908091"/>
            <a:ext cx="5029004" cy="362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62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7622" y="749508"/>
            <a:ext cx="8328754" cy="5497055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764" y="674555"/>
            <a:ext cx="8244590" cy="5144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1588">
              <a:spcAft>
                <a:spcPts val="1000"/>
              </a:spcAft>
              <a:buNone/>
            </a:pPr>
            <a:r>
              <a:rPr lang="ru-RU" sz="3200" dirty="0" smtClean="0"/>
              <a:t>Технология </a:t>
            </a:r>
            <a:r>
              <a:rPr lang="ru-RU" sz="3200" b="1" dirty="0" smtClean="0">
                <a:solidFill>
                  <a:srgbClr val="FF0000"/>
                </a:solidFill>
              </a:rPr>
              <a:t>проблемного диалога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–  современная образовательная технология деятельностного типа.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Автор технологи проблемного диалога – Елена Леонидовна Мельникова.</a:t>
            </a:r>
            <a:endParaRPr lang="ru-RU" sz="3200" dirty="0" smtClean="0"/>
          </a:p>
          <a:p>
            <a:pPr marL="273050" indent="-1588">
              <a:spcAft>
                <a:spcPts val="1000"/>
              </a:spcAft>
              <a:buNone/>
            </a:pPr>
            <a:r>
              <a:rPr lang="ru-RU" sz="3200" dirty="0" smtClean="0"/>
              <a:t>На уроках английского языка различают два вида диалога: </a:t>
            </a:r>
            <a:r>
              <a:rPr lang="ru-RU" sz="3200" i="1" u="sng" dirty="0" smtClean="0">
                <a:solidFill>
                  <a:srgbClr val="FF0000"/>
                </a:solidFill>
              </a:rPr>
              <a:t>побуждающий</a:t>
            </a:r>
            <a:r>
              <a:rPr lang="ru-RU" sz="3200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200" dirty="0" smtClean="0"/>
              <a:t>и </a:t>
            </a:r>
            <a:r>
              <a:rPr lang="ru-RU" sz="3200" i="1" u="sng" dirty="0" smtClean="0">
                <a:solidFill>
                  <a:srgbClr val="FF0000"/>
                </a:solidFill>
              </a:rPr>
              <a:t>подводящий</a:t>
            </a:r>
            <a:r>
              <a:rPr lang="ru-RU" sz="3200" b="1" dirty="0" smtClean="0"/>
              <a:t>.</a:t>
            </a:r>
            <a:r>
              <a:rPr lang="ru-RU" sz="3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Используют их на двух этапах урока: постановке темы и «открытии» нового знания.</a:t>
            </a:r>
            <a:endParaRPr lang="ru-RU" sz="32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9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источники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http://free-office.net/shablony-powerpoint/210-strogij.html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nsportal.ru/shkola/inostrannye-yazyki/angliiskiy-ah</a:t>
            </a:r>
            <a:endParaRPr lang="ru-RU" dirty="0" smtClean="0"/>
          </a:p>
          <a:p>
            <a:r>
              <a:rPr lang="ru-RU" dirty="0" smtClean="0"/>
              <a:t>М.З. </a:t>
            </a:r>
            <a:r>
              <a:rPr lang="ru-RU" dirty="0" err="1" smtClean="0"/>
              <a:t>Биболетова</a:t>
            </a:r>
            <a:r>
              <a:rPr lang="ru-RU" dirty="0" smtClean="0"/>
              <a:t>, О.А. Денисенко, Н.В. Добрынина, Н.Н. </a:t>
            </a:r>
            <a:r>
              <a:rPr lang="ru-RU" dirty="0" err="1" smtClean="0"/>
              <a:t>Трубанева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u="sng" dirty="0" smtClean="0">
                <a:hlinkClick r:id="rId4"/>
              </a:rPr>
              <a:t> Обучающая компьютерная программа "</a:t>
            </a:r>
            <a:r>
              <a:rPr lang="ru-RU" u="sng" dirty="0" err="1" smtClean="0">
                <a:hlinkClick r:id="rId4"/>
              </a:rPr>
              <a:t>Enjoy</a:t>
            </a:r>
            <a:r>
              <a:rPr lang="ru-RU" u="sng" dirty="0" smtClean="0">
                <a:hlinkClick r:id="rId4"/>
              </a:rPr>
              <a:t> </a:t>
            </a:r>
            <a:r>
              <a:rPr lang="ru-RU" u="sng" dirty="0" err="1" smtClean="0">
                <a:hlinkClick r:id="rId4"/>
              </a:rPr>
              <a:t>English</a:t>
            </a:r>
            <a:r>
              <a:rPr lang="ru-RU" u="sng" dirty="0" smtClean="0">
                <a:hlinkClick r:id="rId4"/>
              </a:rPr>
              <a:t>" для 3 </a:t>
            </a:r>
            <a:r>
              <a:rPr lang="ru-RU" u="sng" dirty="0" smtClean="0">
                <a:hlinkClick r:id="rId4"/>
              </a:rPr>
              <a:t>класса</a:t>
            </a:r>
            <a:endParaRPr lang="ru-RU" u="sng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-99153" y="1535496"/>
            <a:ext cx="8152483" cy="429280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3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9486" y="431857"/>
            <a:ext cx="63346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4800" b="1" dirty="0" smtClean="0">
                <a:latin typeface="Times New Roman"/>
                <a:ea typeface="Times New Roman"/>
                <a:cs typeface="Times New Roman"/>
              </a:rPr>
              <a:t>Побуждающий диалог</a:t>
            </a:r>
            <a:r>
              <a:rPr lang="ru-RU" sz="4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4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361" y="1795776"/>
            <a:ext cx="78219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1588">
              <a:buNone/>
            </a:pPr>
            <a:r>
              <a:rPr lang="ru-RU" sz="3200" dirty="0" smtClean="0"/>
              <a:t>Состоит из отдельных стимулирующих реплик. </a:t>
            </a:r>
          </a:p>
          <a:p>
            <a:pPr marL="273050" indent="-1588">
              <a:buNone/>
            </a:pPr>
            <a:r>
              <a:rPr lang="ru-RU" sz="3200" dirty="0" smtClean="0"/>
              <a:t>На этапе постановки проблемы учителем создается проблемная ситуация, а затем произносятся специальные реплики для формулирования проблемы учениками.</a:t>
            </a:r>
          </a:p>
          <a:p>
            <a:pPr marL="273050" indent="-1588"/>
            <a:r>
              <a:rPr lang="en-US" sz="3200" dirty="0" smtClean="0"/>
              <a:t>4 </a:t>
            </a:r>
            <a:r>
              <a:rPr lang="ru-RU" sz="3200" dirty="0" smtClean="0"/>
              <a:t>приёма применения технологии побуждающего диалога:</a:t>
            </a:r>
          </a:p>
          <a:p>
            <a:pPr marL="273050" indent="-1588">
              <a:buNone/>
            </a:pPr>
            <a:endParaRPr lang="ru-RU" sz="3200" dirty="0" smtClean="0"/>
          </a:p>
          <a:p>
            <a:pPr marL="273050" indent="-1588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3147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" y="351704"/>
            <a:ext cx="9144001" cy="837283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600" dirty="0" smtClean="0">
                <a:hlinkClick r:id="rId3" action="ppaction://hlinksldjump"/>
              </a:rPr>
              <a:t>Прием 1 </a:t>
            </a:r>
            <a:endParaRPr lang="ru-RU" sz="36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102941"/>
            <a:ext cx="9144000" cy="54864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57087" y="2474654"/>
            <a:ext cx="2742973" cy="27429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730" y="160745"/>
            <a:ext cx="1219200" cy="12192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3519" y="3828273"/>
            <a:ext cx="1428750" cy="1428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433" y="1969038"/>
            <a:ext cx="1519814" cy="151981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48721" y="2143594"/>
            <a:ext cx="5366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Проблемная ситуация с противоречивыми положениями создается  одновременным предъявлением классу противоречивых фактов, теорий, мнений.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847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Program Files (x86)\Microsoft Office\MEDIA\CAGCAT10\j0297749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87100"/>
            <a:ext cx="1059572" cy="100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3552184"/>
              </p:ext>
            </p:extLst>
          </p:nvPr>
        </p:nvGraphicFramePr>
        <p:xfrm>
          <a:off x="107504" y="188640"/>
          <a:ext cx="8928992" cy="6784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2016224"/>
                <a:gridCol w="2952328"/>
                <a:gridCol w="2016224"/>
              </a:tblGrid>
              <a:tr h="432048">
                <a:tc rowSpan="5">
                  <a:txBody>
                    <a:bodyPr/>
                    <a:lstStyle/>
                    <a:p>
                      <a:r>
                        <a:rPr lang="ru-RU" sz="2000" b="1" dirty="0" smtClean="0"/>
                        <a:t>Прием 1</a:t>
                      </a:r>
                    </a:p>
                    <a:p>
                      <a:endParaRPr lang="ru-RU" sz="2000" b="1" dirty="0" smtClean="0"/>
                    </a:p>
                    <a:p>
                      <a:r>
                        <a:rPr lang="ru-RU" sz="2400" dirty="0" smtClean="0"/>
                        <a:t>Постановка проблемы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Анализ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Учитель</a:t>
                      </a:r>
                      <a:r>
                        <a:rPr lang="ru-RU" sz="1600" dirty="0" smtClean="0"/>
                        <a:t>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Ученики</a:t>
                      </a:r>
                      <a:endParaRPr lang="ru-RU" sz="1600" b="1" dirty="0"/>
                    </a:p>
                  </a:txBody>
                  <a:tcPr/>
                </a:tc>
              </a:tr>
              <a:tr h="173579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Предъявление противоречивых мнений</a:t>
                      </a:r>
                      <a:endParaRPr lang="ru-RU" sz="20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– Some people call this country England, some people say, “It is Great Britain”, the others name is the  UK.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(Проблемная ситуация.)</a:t>
                      </a:r>
                      <a:endParaRPr lang="ru-RU" sz="2000" dirty="0"/>
                    </a:p>
                  </a:txBody>
                  <a:tcPr/>
                </a:tc>
              </a:tr>
              <a:tr h="11912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Побуждение в осознанию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– What is strange? </a:t>
                      </a:r>
                    </a:p>
                    <a:p>
                      <a:r>
                        <a:rPr lang="en-US" sz="2000" dirty="0" smtClean="0"/>
                        <a:t> – Is it one country or three different countries?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– One country has many names.</a:t>
                      </a:r>
                    </a:p>
                    <a:p>
                      <a:r>
                        <a:rPr lang="en-US" sz="2000" dirty="0" smtClean="0"/>
                        <a:t> (</a:t>
                      </a:r>
                      <a:r>
                        <a:rPr lang="en-US" sz="2000" dirty="0" err="1" smtClean="0"/>
                        <a:t>Осознание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противоречия</a:t>
                      </a:r>
                      <a:r>
                        <a:rPr lang="en-US" sz="2000" dirty="0" smtClean="0"/>
                        <a:t>.)</a:t>
                      </a:r>
                      <a:endParaRPr lang="ru-RU" sz="2000" dirty="0"/>
                    </a:p>
                  </a:txBody>
                  <a:tcPr/>
                </a:tc>
              </a:tr>
              <a:tr h="14028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Побуждение  к проблеме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– What will we speak about today?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–  The United Kingdom of Great Britain and Northern Ireland</a:t>
                      </a:r>
                      <a:endParaRPr lang="ru-RU" sz="2000" dirty="0"/>
                    </a:p>
                  </a:txBody>
                  <a:tcPr/>
                </a:tc>
              </a:tr>
              <a:tr h="7491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тема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Фиксирует тему на доске.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41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99607" y="411665"/>
            <a:ext cx="6505731" cy="787548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600" dirty="0" smtClean="0">
                <a:hlinkClick r:id="" action="ppaction://noaction"/>
              </a:rPr>
              <a:t>Прием 2 </a:t>
            </a:r>
            <a:endParaRPr lang="ru-RU" sz="36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102941"/>
            <a:ext cx="9144000" cy="54864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57087" y="2474654"/>
            <a:ext cx="2742973" cy="27429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730" y="160745"/>
            <a:ext cx="1219200" cy="12192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3519" y="3828273"/>
            <a:ext cx="1428750" cy="1428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433" y="1969038"/>
            <a:ext cx="1519814" cy="151981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48721" y="2143594"/>
            <a:ext cx="53664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Проблемная ситуация со столкновением мнений учеников класса создается вопросом или практическим заданием на новый материал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847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7981477"/>
              </p:ext>
            </p:extLst>
          </p:nvPr>
        </p:nvGraphicFramePr>
        <p:xfrm>
          <a:off x="269823" y="74160"/>
          <a:ext cx="8640959" cy="6669663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440160"/>
                <a:gridCol w="1872208"/>
                <a:gridCol w="2808312"/>
                <a:gridCol w="2520279"/>
              </a:tblGrid>
              <a:tr h="437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Учитель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Ученики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608294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Постановка проблемы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Актуализация изученного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 </a:t>
                      </a:r>
                      <a:r>
                        <a:rPr lang="ru-RU" sz="1600" dirty="0" err="1">
                          <a:effectLst/>
                        </a:rPr>
                        <a:t>Read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the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words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</a:t>
                      </a:r>
                      <a:r>
                        <a:rPr lang="ru-RU" sz="1600" dirty="0" err="1">
                          <a:effectLst/>
                        </a:rPr>
                        <a:t>Say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speak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tell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342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– What do they mean?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– Сказать говорить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1714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Задание на новый материал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Can you put these words into correct places in the sentences?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Работая в парах, ученики заполняют пропуски в предложениях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 you … German?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Mother … “Help me, please!”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ru-RU" sz="1600" dirty="0" err="1">
                          <a:effectLst/>
                        </a:rPr>
                        <a:t>He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always</a:t>
                      </a:r>
                      <a:r>
                        <a:rPr lang="ru-RU" sz="1600" dirty="0">
                          <a:effectLst/>
                        </a:rPr>
                        <a:t>  … </a:t>
                      </a:r>
                      <a:r>
                        <a:rPr lang="ru-RU" sz="1600" dirty="0" err="1">
                          <a:effectLst/>
                        </a:rPr>
                        <a:t>funny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stories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1152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Проверка задания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</a:t>
                      </a:r>
                      <a:r>
                        <a:rPr lang="ru-RU" sz="1600" dirty="0" err="1">
                          <a:effectLst/>
                        </a:rPr>
                        <a:t>Let’s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compare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the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results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Ученики вывешивают на доску листы с вариантами ответов.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(Проблемная ситуация)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608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Побуждение  к осознанию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Why do we have different sentences?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(Осознание проблемы)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880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Побуждение к проблеме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Why is it so?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– What do we need to do the task?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как правильно употребляются слова </a:t>
                      </a:r>
                      <a:r>
                        <a:rPr lang="ru-RU" sz="1600" dirty="0" err="1">
                          <a:effectLst/>
                        </a:rPr>
                        <a:t>say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speak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tell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  <a:tr h="837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тема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Употребление глаголов </a:t>
                      </a:r>
                      <a:r>
                        <a:rPr lang="ru-RU" sz="1600" dirty="0" err="1">
                          <a:effectLst/>
                        </a:rPr>
                        <a:t>say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speak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tell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83" marR="33083" marT="33083" marB="3308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8888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Проблемная ситуация с противоречием между житейским </a:t>
            </a:r>
            <a:r>
              <a:rPr lang="en-US" dirty="0" smtClean="0"/>
              <a:t>(</a:t>
            </a:r>
            <a:r>
              <a:rPr lang="ru-RU" sz="2200" dirty="0" smtClean="0"/>
              <a:t>известным, ранее изученным</a:t>
            </a:r>
            <a:r>
              <a:rPr lang="ru-RU" dirty="0" smtClean="0"/>
              <a:t>)и научным фактом (</a:t>
            </a:r>
            <a:r>
              <a:rPr lang="ru-RU" sz="2200" dirty="0" smtClean="0"/>
              <a:t>новым правилом</a:t>
            </a:r>
            <a:r>
              <a:rPr lang="ru-RU" dirty="0" smtClean="0"/>
              <a:t>)создается в два шага:</a:t>
            </a:r>
          </a:p>
          <a:p>
            <a:pPr lvl="1"/>
            <a:r>
              <a:rPr lang="ru-RU" sz="2600" b="1" dirty="0" smtClean="0"/>
              <a:t>Шаг 1</a:t>
            </a:r>
            <a:r>
              <a:rPr lang="ru-RU" sz="2600" dirty="0" smtClean="0"/>
              <a:t>: учитель выявляет житейское представление учеников вопросом или практическим заданием «на ошибку». </a:t>
            </a:r>
          </a:p>
          <a:p>
            <a:pPr lvl="1"/>
            <a:r>
              <a:rPr lang="ru-RU" sz="2600" b="1" dirty="0" smtClean="0"/>
              <a:t>Шаг 2:</a:t>
            </a:r>
            <a:r>
              <a:rPr lang="ru-RU" sz="2600" dirty="0" smtClean="0"/>
              <a:t> сообщением или наглядностью предъявляет научный факт. Побуждение к осознанию противоречия осуществляется репликами: «Вы что думали сначала? А что оказывается на самом деле?».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hlinkClick r:id="" action="ppaction://noaction"/>
              </a:rPr>
              <a:t>Прием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7330336"/>
              </p:ext>
            </p:extLst>
          </p:nvPr>
        </p:nvGraphicFramePr>
        <p:xfrm>
          <a:off x="179512" y="836712"/>
          <a:ext cx="8424936" cy="5908412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224136"/>
                <a:gridCol w="1512168"/>
                <a:gridCol w="3024336"/>
                <a:gridCol w="2664296"/>
              </a:tblGrid>
              <a:tr h="38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Анализ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Учитель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Ученики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  <a:tr h="120376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Постановка проблемы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rgbClr val="C00000"/>
                          </a:solidFill>
                          <a:effectLst/>
                        </a:rPr>
                        <a:t>практическое задание «на ошибку»</a:t>
                      </a:r>
                      <a:endParaRPr lang="ru-RU" sz="1600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Как сказать, что предметов или животных несколько?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– Можете сказать, что следующих предметов тоже </a:t>
                      </a:r>
                      <a:r>
                        <a:rPr lang="ru-RU" sz="1600" dirty="0" smtClean="0">
                          <a:effectLst/>
                        </a:rPr>
                        <a:t>много?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Child,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 A pen-pens, a dog-dogs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Ученики пытаются по аналогии образовать форму множественного числа.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  <a:tr h="1353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предъявление научного факта сообщением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Демонстрация слайда с правильным образованием </a:t>
                      </a:r>
                      <a:r>
                        <a:rPr lang="ru-RU" sz="1600" dirty="0" err="1">
                          <a:effectLst/>
                        </a:rPr>
                        <a:t>мн.ч</a:t>
                      </a:r>
                      <a:r>
                        <a:rPr lang="ru-RU" sz="1600" dirty="0">
                          <a:effectLst/>
                        </a:rPr>
                        <a:t>. у слов исключения.(предъявление правила)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(Осознание противоречия.)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  <a:tr h="968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побуждение к осознанию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 Что вы сказали сначала?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– А что оказывается на самом деле?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  <a:tr h="968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побуждение к проблеме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– Чем же мы будем сегодня заниматься?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Учиться образовывать форму множественного числа слов-исключений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  <a:tr h="380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тема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Фиксирует тему на доске.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86" marR="35986" marT="35986" marB="35986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Множественное число слов исключений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1182951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932</Words>
  <Application>Microsoft Office PowerPoint</Application>
  <PresentationFormat>Экран (4:3)</PresentationFormat>
  <Paragraphs>176</Paragraphs>
  <Slides>20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Прием 3 </vt:lpstr>
      <vt:lpstr>Множественное число слов исключений</vt:lpstr>
      <vt:lpstr>Образование форм множественного числа  слов-исключений</vt:lpstr>
      <vt:lpstr>Слайд 11</vt:lpstr>
      <vt:lpstr>Слайд 12</vt:lpstr>
      <vt:lpstr>Слайд 13</vt:lpstr>
      <vt:lpstr>Сообщение темы с мотивирующим приемом</vt:lpstr>
      <vt:lpstr>ПРИЕМ «ЯРКОЕ ПЯТНО»</vt:lpstr>
      <vt:lpstr>Слайд 16</vt:lpstr>
      <vt:lpstr>Слайд 17</vt:lpstr>
      <vt:lpstr>Слайд 18</vt:lpstr>
      <vt:lpstr>Слайд 19</vt:lpstr>
      <vt:lpstr>источники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База Шарташская</dc:creator>
  <cp:lastModifiedBy>Windows User</cp:lastModifiedBy>
  <cp:revision>18</cp:revision>
  <dcterms:created xsi:type="dcterms:W3CDTF">2014-09-10T04:53:24Z</dcterms:created>
  <dcterms:modified xsi:type="dcterms:W3CDTF">2016-11-02T09:35:12Z</dcterms:modified>
</cp:coreProperties>
</file>